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29"/>
  </p:notesMasterIdLst>
  <p:sldIdLst>
    <p:sldId id="256" r:id="rId3"/>
    <p:sldId id="257" r:id="rId4"/>
    <p:sldId id="258" r:id="rId5"/>
    <p:sldId id="273" r:id="rId6"/>
    <p:sldId id="274" r:id="rId7"/>
    <p:sldId id="278" r:id="rId8"/>
    <p:sldId id="261" r:id="rId9"/>
    <p:sldId id="279" r:id="rId10"/>
    <p:sldId id="280" r:id="rId11"/>
    <p:sldId id="275" r:id="rId12"/>
    <p:sldId id="272" r:id="rId13"/>
    <p:sldId id="281" r:id="rId14"/>
    <p:sldId id="260" r:id="rId15"/>
    <p:sldId id="262" r:id="rId16"/>
    <p:sldId id="263" r:id="rId17"/>
    <p:sldId id="266" r:id="rId18"/>
    <p:sldId id="282" r:id="rId19"/>
    <p:sldId id="283" r:id="rId20"/>
    <p:sldId id="285" r:id="rId21"/>
    <p:sldId id="284" r:id="rId22"/>
    <p:sldId id="286" r:id="rId23"/>
    <p:sldId id="287" r:id="rId24"/>
    <p:sldId id="289" r:id="rId25"/>
    <p:sldId id="265" r:id="rId26"/>
    <p:sldId id="288" r:id="rId27"/>
    <p:sldId id="290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27"/>
    <p:restoredTop sz="94703"/>
  </p:normalViewPr>
  <p:slideViewPr>
    <p:cSldViewPr snapToGrid="0">
      <p:cViewPr>
        <p:scale>
          <a:sx n="123" d="100"/>
          <a:sy n="123" d="100"/>
        </p:scale>
        <p:origin x="360" y="9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CD61DA-7B52-4A02-9E1C-DD0103D4005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BA4E71-4E63-4989-B7C5-D798888F92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Scale: City of Chicago</a:t>
          </a:r>
          <a:endParaRPr lang="en-US"/>
        </a:p>
      </dgm:t>
    </dgm:pt>
    <dgm:pt modelId="{F2C5C03E-B9BD-4E44-B6FF-463720F77C73}" type="parTrans" cxnId="{F5874494-F76D-4BD4-8D1F-13FAB16A79C2}">
      <dgm:prSet/>
      <dgm:spPr/>
      <dgm:t>
        <a:bodyPr/>
        <a:lstStyle/>
        <a:p>
          <a:endParaRPr lang="en-US"/>
        </a:p>
      </dgm:t>
    </dgm:pt>
    <dgm:pt modelId="{EDFA91DB-81B9-4C8B-996C-AB6530762ADB}" type="sibTrans" cxnId="{F5874494-F76D-4BD4-8D1F-13FAB16A79C2}">
      <dgm:prSet/>
      <dgm:spPr/>
      <dgm:t>
        <a:bodyPr/>
        <a:lstStyle/>
        <a:p>
          <a:endParaRPr lang="en-US"/>
        </a:p>
      </dgm:t>
    </dgm:pt>
    <dgm:pt modelId="{A4159478-C42E-48C5-AAB7-449030F2F6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Goal: Predict the risk that WNV is present</a:t>
          </a:r>
          <a:endParaRPr lang="en-US" dirty="0"/>
        </a:p>
      </dgm:t>
    </dgm:pt>
    <dgm:pt modelId="{F916FD83-9C00-4099-B0D3-FE91424B1E8A}" type="parTrans" cxnId="{D23690E4-4849-4F37-A80B-03457B46D941}">
      <dgm:prSet/>
      <dgm:spPr/>
      <dgm:t>
        <a:bodyPr/>
        <a:lstStyle/>
        <a:p>
          <a:endParaRPr lang="en-US"/>
        </a:p>
      </dgm:t>
    </dgm:pt>
    <dgm:pt modelId="{FD6327DE-049B-439E-BD1F-3BC9912A47EE}" type="sibTrans" cxnId="{D23690E4-4849-4F37-A80B-03457B46D941}">
      <dgm:prSet/>
      <dgm:spPr/>
      <dgm:t>
        <a:bodyPr/>
        <a:lstStyle/>
        <a:p>
          <a:endParaRPr lang="en-US"/>
        </a:p>
      </dgm:t>
    </dgm:pt>
    <dgm:pt modelId="{78C11E03-4BE6-42CC-8EF8-9D342E7B989A}" type="pres">
      <dgm:prSet presAssocID="{59CD61DA-7B52-4A02-9E1C-DD0103D4005E}" presName="root" presStyleCnt="0">
        <dgm:presLayoutVars>
          <dgm:dir/>
          <dgm:resizeHandles val="exact"/>
        </dgm:presLayoutVars>
      </dgm:prSet>
      <dgm:spPr/>
    </dgm:pt>
    <dgm:pt modelId="{A5731FBE-0193-4BD2-848D-357D81987FB8}" type="pres">
      <dgm:prSet presAssocID="{7FBA4E71-4E63-4989-B7C5-D798888F92AA}" presName="compNode" presStyleCnt="0"/>
      <dgm:spPr/>
    </dgm:pt>
    <dgm:pt modelId="{C65C7D8B-91D5-42F7-B5DC-42E68213D33A}" type="pres">
      <dgm:prSet presAssocID="{7FBA4E71-4E63-4989-B7C5-D798888F92A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F19F73BD-1FD8-4611-9DB0-F6F986B02CE6}" type="pres">
      <dgm:prSet presAssocID="{7FBA4E71-4E63-4989-B7C5-D798888F92AA}" presName="spaceRect" presStyleCnt="0"/>
      <dgm:spPr/>
    </dgm:pt>
    <dgm:pt modelId="{4658CE00-D83A-412F-A09F-A42F0EB5A06E}" type="pres">
      <dgm:prSet presAssocID="{7FBA4E71-4E63-4989-B7C5-D798888F92AA}" presName="textRect" presStyleLbl="revTx" presStyleIdx="0" presStyleCnt="2">
        <dgm:presLayoutVars>
          <dgm:chMax val="1"/>
          <dgm:chPref val="1"/>
        </dgm:presLayoutVars>
      </dgm:prSet>
      <dgm:spPr/>
    </dgm:pt>
    <dgm:pt modelId="{9E0AEB30-12CE-49B2-AC25-A16C712A00BA}" type="pres">
      <dgm:prSet presAssocID="{EDFA91DB-81B9-4C8B-996C-AB6530762ADB}" presName="sibTrans" presStyleCnt="0"/>
      <dgm:spPr/>
    </dgm:pt>
    <dgm:pt modelId="{76F0A164-808F-45D6-802D-19C002BCE4C8}" type="pres">
      <dgm:prSet presAssocID="{A4159478-C42E-48C5-AAB7-449030F2F688}" presName="compNode" presStyleCnt="0"/>
      <dgm:spPr/>
    </dgm:pt>
    <dgm:pt modelId="{BAED17D9-F2E4-4435-B3E5-1E7FDFA05F6D}" type="pres">
      <dgm:prSet presAssocID="{A4159478-C42E-48C5-AAB7-449030F2F68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54F977DA-06A1-44D4-AB02-98CF980C58D4}" type="pres">
      <dgm:prSet presAssocID="{A4159478-C42E-48C5-AAB7-449030F2F688}" presName="spaceRect" presStyleCnt="0"/>
      <dgm:spPr/>
    </dgm:pt>
    <dgm:pt modelId="{244963BC-0590-4E42-BBDC-115E3ECAD79B}" type="pres">
      <dgm:prSet presAssocID="{A4159478-C42E-48C5-AAB7-449030F2F688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687F837-23A5-49F7-8672-52219FE35D71}" type="presOf" srcId="{7FBA4E71-4E63-4989-B7C5-D798888F92AA}" destId="{4658CE00-D83A-412F-A09F-A42F0EB5A06E}" srcOrd="0" destOrd="0" presId="urn:microsoft.com/office/officeart/2018/2/layout/IconLabelList"/>
    <dgm:cxn modelId="{6FEDF952-912C-435B-A26C-263EACA208C7}" type="presOf" srcId="{59CD61DA-7B52-4A02-9E1C-DD0103D4005E}" destId="{78C11E03-4BE6-42CC-8EF8-9D342E7B989A}" srcOrd="0" destOrd="0" presId="urn:microsoft.com/office/officeart/2018/2/layout/IconLabelList"/>
    <dgm:cxn modelId="{F5874494-F76D-4BD4-8D1F-13FAB16A79C2}" srcId="{59CD61DA-7B52-4A02-9E1C-DD0103D4005E}" destId="{7FBA4E71-4E63-4989-B7C5-D798888F92AA}" srcOrd="0" destOrd="0" parTransId="{F2C5C03E-B9BD-4E44-B6FF-463720F77C73}" sibTransId="{EDFA91DB-81B9-4C8B-996C-AB6530762ADB}"/>
    <dgm:cxn modelId="{CBBE01E1-1E33-4256-BE7D-F5563AED49C6}" type="presOf" srcId="{A4159478-C42E-48C5-AAB7-449030F2F688}" destId="{244963BC-0590-4E42-BBDC-115E3ECAD79B}" srcOrd="0" destOrd="0" presId="urn:microsoft.com/office/officeart/2018/2/layout/IconLabelList"/>
    <dgm:cxn modelId="{D23690E4-4849-4F37-A80B-03457B46D941}" srcId="{59CD61DA-7B52-4A02-9E1C-DD0103D4005E}" destId="{A4159478-C42E-48C5-AAB7-449030F2F688}" srcOrd="1" destOrd="0" parTransId="{F916FD83-9C00-4099-B0D3-FE91424B1E8A}" sibTransId="{FD6327DE-049B-439E-BD1F-3BC9912A47EE}"/>
    <dgm:cxn modelId="{FD5F1770-7E13-4B2F-AB9D-8DA4FD1E4E2A}" type="presParOf" srcId="{78C11E03-4BE6-42CC-8EF8-9D342E7B989A}" destId="{A5731FBE-0193-4BD2-848D-357D81987FB8}" srcOrd="0" destOrd="0" presId="urn:microsoft.com/office/officeart/2018/2/layout/IconLabelList"/>
    <dgm:cxn modelId="{56422D5E-0A2F-46CE-9B2F-87DC3C2CEDFA}" type="presParOf" srcId="{A5731FBE-0193-4BD2-848D-357D81987FB8}" destId="{C65C7D8B-91D5-42F7-B5DC-42E68213D33A}" srcOrd="0" destOrd="0" presId="urn:microsoft.com/office/officeart/2018/2/layout/IconLabelList"/>
    <dgm:cxn modelId="{864E28EC-B304-4E13-84BC-C409B53D9CEF}" type="presParOf" srcId="{A5731FBE-0193-4BD2-848D-357D81987FB8}" destId="{F19F73BD-1FD8-4611-9DB0-F6F986B02CE6}" srcOrd="1" destOrd="0" presId="urn:microsoft.com/office/officeart/2018/2/layout/IconLabelList"/>
    <dgm:cxn modelId="{524FB128-DA40-4BD7-96AA-9C810A76A3B6}" type="presParOf" srcId="{A5731FBE-0193-4BD2-848D-357D81987FB8}" destId="{4658CE00-D83A-412F-A09F-A42F0EB5A06E}" srcOrd="2" destOrd="0" presId="urn:microsoft.com/office/officeart/2018/2/layout/IconLabelList"/>
    <dgm:cxn modelId="{686A1136-15B2-453C-9A45-303CF219C84E}" type="presParOf" srcId="{78C11E03-4BE6-42CC-8EF8-9D342E7B989A}" destId="{9E0AEB30-12CE-49B2-AC25-A16C712A00BA}" srcOrd="1" destOrd="0" presId="urn:microsoft.com/office/officeart/2018/2/layout/IconLabelList"/>
    <dgm:cxn modelId="{838C8384-E488-4FBA-850D-724C1D1CDEBB}" type="presParOf" srcId="{78C11E03-4BE6-42CC-8EF8-9D342E7B989A}" destId="{76F0A164-808F-45D6-802D-19C002BCE4C8}" srcOrd="2" destOrd="0" presId="urn:microsoft.com/office/officeart/2018/2/layout/IconLabelList"/>
    <dgm:cxn modelId="{BDDCD0D8-D525-4E86-B793-DDC865BAB22E}" type="presParOf" srcId="{76F0A164-808F-45D6-802D-19C002BCE4C8}" destId="{BAED17D9-F2E4-4435-B3E5-1E7FDFA05F6D}" srcOrd="0" destOrd="0" presId="urn:microsoft.com/office/officeart/2018/2/layout/IconLabelList"/>
    <dgm:cxn modelId="{680E4F42-20FF-493B-8F8D-1DD03B64D18F}" type="presParOf" srcId="{76F0A164-808F-45D6-802D-19C002BCE4C8}" destId="{54F977DA-06A1-44D4-AB02-98CF980C58D4}" srcOrd="1" destOrd="0" presId="urn:microsoft.com/office/officeart/2018/2/layout/IconLabelList"/>
    <dgm:cxn modelId="{FA095E68-39C4-4255-A99E-16F1277B17EF}" type="presParOf" srcId="{76F0A164-808F-45D6-802D-19C002BCE4C8}" destId="{244963BC-0590-4E42-BBDC-115E3ECAD79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5C7D8B-91D5-42F7-B5DC-42E68213D33A}">
      <dsp:nvSpPr>
        <dsp:cNvPr id="0" name=""/>
        <dsp:cNvSpPr/>
      </dsp:nvSpPr>
      <dsp:spPr>
        <a:xfrm>
          <a:off x="1009209" y="214932"/>
          <a:ext cx="1625062" cy="1625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58CE00-D83A-412F-A09F-A42F0EB5A06E}">
      <dsp:nvSpPr>
        <dsp:cNvPr id="0" name=""/>
        <dsp:cNvSpPr/>
      </dsp:nvSpPr>
      <dsp:spPr>
        <a:xfrm>
          <a:off x="16115" y="2254067"/>
          <a:ext cx="361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Scale: City of Chicago</a:t>
          </a:r>
          <a:endParaRPr lang="en-US" sz="2400" kern="1200"/>
        </a:p>
      </dsp:txBody>
      <dsp:txXfrm>
        <a:off x="16115" y="2254067"/>
        <a:ext cx="3611250" cy="720000"/>
      </dsp:txXfrm>
    </dsp:sp>
    <dsp:sp modelId="{BAED17D9-F2E4-4435-B3E5-1E7FDFA05F6D}">
      <dsp:nvSpPr>
        <dsp:cNvPr id="0" name=""/>
        <dsp:cNvSpPr/>
      </dsp:nvSpPr>
      <dsp:spPr>
        <a:xfrm>
          <a:off x="5252428" y="214932"/>
          <a:ext cx="1625062" cy="1625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4963BC-0590-4E42-BBDC-115E3ECAD79B}">
      <dsp:nvSpPr>
        <dsp:cNvPr id="0" name=""/>
        <dsp:cNvSpPr/>
      </dsp:nvSpPr>
      <dsp:spPr>
        <a:xfrm>
          <a:off x="4259334" y="2254067"/>
          <a:ext cx="361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Goal: Predict the risk that WNV is present</a:t>
          </a:r>
          <a:endParaRPr lang="en-US" sz="2400" kern="1200" dirty="0"/>
        </a:p>
      </dsp:txBody>
      <dsp:txXfrm>
        <a:off x="4259334" y="2254067"/>
        <a:ext cx="361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05205675a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205205675a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205205675a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205205675a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235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205205675a_0_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1205205675a_0_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205205675a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1205205675a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05205675a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205205675a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2166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05205675a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205205675a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6377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205205675a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205205675a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973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205205675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205205675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05205675a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205205675a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05205675a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205205675a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6602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5"/>
          <p:cNvSpPr txBox="1">
            <a:spLocks noGrp="1"/>
          </p:cNvSpPr>
          <p:nvPr>
            <p:ph type="ctrTitle"/>
          </p:nvPr>
        </p:nvSpPr>
        <p:spPr>
          <a:xfrm>
            <a:off x="4646037" y="554983"/>
            <a:ext cx="4001100" cy="22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en" b="1"/>
              <a:t>Prediction of mosquitos with West Nile Virus</a:t>
            </a:r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subTitle" idx="1"/>
          </p:nvPr>
        </p:nvSpPr>
        <p:spPr>
          <a:xfrm>
            <a:off x="4646036" y="2877148"/>
            <a:ext cx="4001100" cy="16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dirty="0"/>
              <a:t>04/22/2022 </a:t>
            </a:r>
            <a:r>
              <a:rPr lang="en" dirty="0" err="1"/>
              <a:t>Hanpu</a:t>
            </a:r>
            <a:r>
              <a:rPr lang="en" dirty="0"/>
              <a:t> Yao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dirty="0"/>
              <a:t>MUSA capstone</a:t>
            </a:r>
            <a:endParaRPr dirty="0"/>
          </a:p>
        </p:txBody>
      </p:sp>
      <p:sp>
        <p:nvSpPr>
          <p:cNvPr id="132" name="Google Shape;132;p25"/>
          <p:cNvSpPr/>
          <p:nvPr/>
        </p:nvSpPr>
        <p:spPr>
          <a:xfrm flipH="1">
            <a:off x="397897" y="1"/>
            <a:ext cx="866357" cy="443257"/>
          </a:xfrm>
          <a:custGeom>
            <a:avLst/>
            <a:gdLst/>
            <a:ahLst/>
            <a:cxnLst/>
            <a:rect l="l" t="t" r="r" b="b"/>
            <a:pathLst>
              <a:path w="1155142" h="591009" extrusionOk="0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5"/>
          <p:cNvSpPr/>
          <p:nvPr/>
        </p:nvSpPr>
        <p:spPr>
          <a:xfrm flipH="1">
            <a:off x="3261789" y="0"/>
            <a:ext cx="1303051" cy="719652"/>
          </a:xfrm>
          <a:custGeom>
            <a:avLst/>
            <a:gdLst/>
            <a:ahLst/>
            <a:cxnLst/>
            <a:rect l="l" t="t" r="r" b="b"/>
            <a:pathLst>
              <a:path w="1737401" h="959536" extrusionOk="0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5"/>
          <p:cNvSpPr/>
          <p:nvPr/>
        </p:nvSpPr>
        <p:spPr>
          <a:xfrm flipH="1">
            <a:off x="0" y="2187184"/>
            <a:ext cx="119806" cy="414747"/>
          </a:xfrm>
          <a:custGeom>
            <a:avLst/>
            <a:gdLst/>
            <a:ahLst/>
            <a:cxnLst/>
            <a:rect l="l" t="t" r="r" b="b"/>
            <a:pathLst>
              <a:path w="159741" h="552996" extrusionOk="0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5"/>
          <p:cNvSpPr/>
          <p:nvPr/>
        </p:nvSpPr>
        <p:spPr>
          <a:xfrm flipH="1">
            <a:off x="0" y="4376737"/>
            <a:ext cx="1161135" cy="766763"/>
          </a:xfrm>
          <a:custGeom>
            <a:avLst/>
            <a:gdLst/>
            <a:ahLst/>
            <a:cxnLst/>
            <a:rect l="l" t="t" r="r" b="b"/>
            <a:pathLst>
              <a:path w="1548180" h="1022351" extrusionOk="0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5"/>
          <p:cNvSpPr/>
          <p:nvPr/>
        </p:nvSpPr>
        <p:spPr>
          <a:xfrm flipH="1">
            <a:off x="2773321" y="4288430"/>
            <a:ext cx="1328707" cy="855071"/>
          </a:xfrm>
          <a:custGeom>
            <a:avLst/>
            <a:gdLst/>
            <a:ahLst/>
            <a:cxnLst/>
            <a:rect l="l" t="t" r="r" b="b"/>
            <a:pathLst>
              <a:path w="1771609" h="1140095" extrusionOk="0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25" descr="Controlling Mosquitoes at Home | Zika Virus | CDC"/>
          <p:cNvPicPr preferRelativeResize="0"/>
          <p:nvPr/>
        </p:nvPicPr>
        <p:blipFill rotWithShape="1">
          <a:blip r:embed="rId3">
            <a:alphaModFix/>
          </a:blip>
          <a:srcRect t="9269" b="9843"/>
          <a:stretch/>
        </p:blipFill>
        <p:spPr>
          <a:xfrm>
            <a:off x="663814" y="701155"/>
            <a:ext cx="2955981" cy="2955981"/>
          </a:xfrm>
          <a:custGeom>
            <a:avLst/>
            <a:gdLst/>
            <a:ahLst/>
            <a:cxnLst/>
            <a:rect l="l" t="t" r="r" b="b"/>
            <a:pathLst>
              <a:path w="3741748" h="3741748" extrusionOk="0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38" name="Google Shape;138;p25"/>
          <p:cNvSpPr/>
          <p:nvPr/>
        </p:nvSpPr>
        <p:spPr>
          <a:xfrm flipH="1">
            <a:off x="3390385" y="4694067"/>
            <a:ext cx="1174455" cy="449434"/>
          </a:xfrm>
          <a:custGeom>
            <a:avLst/>
            <a:gdLst/>
            <a:ahLst/>
            <a:cxnLst/>
            <a:rect l="l" t="t" r="r" b="b"/>
            <a:pathLst>
              <a:path w="1565940" h="599245" extrusionOk="0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>
              <a:buSzPct val="39285"/>
            </a:pPr>
            <a:r>
              <a:rPr lang="en-US" dirty="0"/>
              <a:t>Selection bias? </a:t>
            </a:r>
            <a:endParaRPr dirty="0"/>
          </a:p>
        </p:txBody>
      </p:sp>
      <p:sp>
        <p:nvSpPr>
          <p:cNvPr id="174" name="Google Shape;174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S</a:t>
            </a:r>
            <a:r>
              <a:rPr lang="en" dirty="0" err="1"/>
              <a:t>entinel</a:t>
            </a:r>
            <a:r>
              <a:rPr lang="en" dirty="0"/>
              <a:t> traps replace CDC traps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FCD5E3-FD2A-1645-8049-A0C3B42DC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33260"/>
            <a:ext cx="9144000" cy="317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05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FEE3FE5-A457-5C41-A1B5-3E340923C3C1}"/>
              </a:ext>
            </a:extLst>
          </p:cNvPr>
          <p:cNvSpPr/>
          <p:nvPr/>
        </p:nvSpPr>
        <p:spPr>
          <a:xfrm>
            <a:off x="3411160" y="874999"/>
            <a:ext cx="5421140" cy="3953800"/>
          </a:xfrm>
          <a:prstGeom prst="roundRect">
            <a:avLst/>
          </a:prstGeom>
          <a:solidFill>
            <a:schemeClr val="accent1">
              <a:alpha val="2642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D108D9-8C83-2446-BDA7-6F0211CD58DE}"/>
              </a:ext>
            </a:extLst>
          </p:cNvPr>
          <p:cNvSpPr/>
          <p:nvPr/>
        </p:nvSpPr>
        <p:spPr>
          <a:xfrm>
            <a:off x="311699" y="874999"/>
            <a:ext cx="2913593" cy="3953800"/>
          </a:xfrm>
          <a:prstGeom prst="roundRect">
            <a:avLst/>
          </a:prstGeom>
          <a:solidFill>
            <a:schemeClr val="accent1">
              <a:alpha val="2642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485873-750B-3D4F-8095-32D86214E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76" y="302299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Trap</a:t>
            </a:r>
            <a:r>
              <a:rPr lang="zh-CN" altLang="en-US" dirty="0"/>
              <a:t> </a:t>
            </a:r>
            <a:r>
              <a:rPr lang="en-US" altLang="zh-CN" dirty="0"/>
              <a:t>types</a:t>
            </a:r>
            <a:endParaRPr lang="en-US" dirty="0"/>
          </a:p>
        </p:txBody>
      </p:sp>
      <p:pic>
        <p:nvPicPr>
          <p:cNvPr id="2050" name="Picture 2" descr="Adding carbon dioxide to the BG-Sentinel">
            <a:extLst>
              <a:ext uri="{FF2B5EF4-FFF2-40B4-BE49-F238E27FC236}">
                <a16:creationId xmlns:a16="http://schemas.microsoft.com/office/drawing/2014/main" id="{BCE82C6A-8F58-D44D-8D63-0CE600EC9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51" y="2982414"/>
            <a:ext cx="1751330" cy="160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14C4C1-C3D7-DD4C-BF27-B21D8D097D21}"/>
              </a:ext>
            </a:extLst>
          </p:cNvPr>
          <p:cNvSpPr txBox="1"/>
          <p:nvPr/>
        </p:nvSpPr>
        <p:spPr>
          <a:xfrm>
            <a:off x="3638045" y="1317986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Gravid</a:t>
            </a:r>
          </a:p>
        </p:txBody>
      </p:sp>
      <p:pic>
        <p:nvPicPr>
          <p:cNvPr id="2052" name="Picture 4" descr="CDC Gravid Trap">
            <a:extLst>
              <a:ext uri="{FF2B5EF4-FFF2-40B4-BE49-F238E27FC236}">
                <a16:creationId xmlns:a16="http://schemas.microsoft.com/office/drawing/2014/main" id="{C0A9C9D3-D239-E943-8170-E933933E5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750" y="1584639"/>
            <a:ext cx="2549185" cy="237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FC3E70-B281-AB48-BB92-3FECA41719A7}"/>
              </a:ext>
            </a:extLst>
          </p:cNvPr>
          <p:cNvSpPr txBox="1"/>
          <p:nvPr/>
        </p:nvSpPr>
        <p:spPr>
          <a:xfrm>
            <a:off x="358708" y="1317986"/>
            <a:ext cx="832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Sentinel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936851-873F-7C4C-9DAA-10D6D22AA638}"/>
              </a:ext>
            </a:extLst>
          </p:cNvPr>
          <p:cNvSpPr txBox="1"/>
          <p:nvPr/>
        </p:nvSpPr>
        <p:spPr>
          <a:xfrm>
            <a:off x="6451814" y="1317986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88A9A6-B70D-5A48-951A-48D770DCD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814" y="1584639"/>
            <a:ext cx="2194619" cy="2913260"/>
          </a:xfrm>
          <a:prstGeom prst="rect">
            <a:avLst/>
          </a:prstGeom>
        </p:spPr>
      </p:pic>
      <p:pic>
        <p:nvPicPr>
          <p:cNvPr id="2054" name="Picture 6" descr="Biogents / BG-Sentinel: News">
            <a:extLst>
              <a:ext uri="{FF2B5EF4-FFF2-40B4-BE49-F238E27FC236}">
                <a16:creationId xmlns:a16="http://schemas.microsoft.com/office/drawing/2014/main" id="{C7D248F7-35A7-424C-9857-C6313E917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67" y="1579596"/>
            <a:ext cx="2188879" cy="140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891051-3493-1E48-9A3E-EA518957CD71}"/>
              </a:ext>
            </a:extLst>
          </p:cNvPr>
          <p:cNvSpPr txBox="1"/>
          <p:nvPr/>
        </p:nvSpPr>
        <p:spPr>
          <a:xfrm>
            <a:off x="1326884" y="991088"/>
            <a:ext cx="883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Active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E2E9A1-FFD4-624F-8B7A-194BE85513C8}"/>
              </a:ext>
            </a:extLst>
          </p:cNvPr>
          <p:cNvSpPr txBox="1"/>
          <p:nvPr/>
        </p:nvSpPr>
        <p:spPr>
          <a:xfrm>
            <a:off x="5582600" y="983937"/>
            <a:ext cx="883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Passive</a:t>
            </a:r>
          </a:p>
        </p:txBody>
      </p:sp>
    </p:spTree>
    <p:extLst>
      <p:ext uri="{BB962C8B-B14F-4D97-AF65-F5344CB8AC3E}">
        <p14:creationId xmlns:p14="http://schemas.microsoft.com/office/powerpoint/2010/main" val="265628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61137-78CA-5A4E-8F37-BB1977F42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Selection bias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8B6049-3C65-BA41-AEBB-C6A35C1D2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CDC traps might capture more mosquitoes</a:t>
            </a:r>
          </a:p>
          <a:p>
            <a:r>
              <a:rPr lang="en-US" dirty="0"/>
              <a:t>Sentinel traps might capture more positive </a:t>
            </a:r>
            <a:r>
              <a:rPr lang="en-US" dirty="0" err="1"/>
              <a:t>moquitoes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CDEAC-6BA0-6748-9AF2-62B9EDA70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37" y="2230154"/>
            <a:ext cx="8217725" cy="193672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FD3649B-5298-3145-9228-07AB7A3A4751}"/>
              </a:ext>
            </a:extLst>
          </p:cNvPr>
          <p:cNvSpPr/>
          <p:nvPr/>
        </p:nvSpPr>
        <p:spPr>
          <a:xfrm>
            <a:off x="6438507" y="3836709"/>
            <a:ext cx="942681" cy="254524"/>
          </a:xfrm>
          <a:prstGeom prst="roundRect">
            <a:avLst/>
          </a:prstGeom>
          <a:noFill/>
          <a:ln>
            <a:solidFill>
              <a:srgbClr val="FFFF00"/>
            </a:solidFill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B90F506-DE93-8A41-8CFE-AA2BFE059B45}"/>
              </a:ext>
            </a:extLst>
          </p:cNvPr>
          <p:cNvSpPr/>
          <p:nvPr/>
        </p:nvSpPr>
        <p:spPr>
          <a:xfrm>
            <a:off x="7654564" y="3110845"/>
            <a:ext cx="942681" cy="254524"/>
          </a:xfrm>
          <a:prstGeom prst="roundRect">
            <a:avLst/>
          </a:prstGeom>
          <a:noFill/>
          <a:ln>
            <a:solidFill>
              <a:srgbClr val="FFFF00"/>
            </a:solidFill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86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- cases over years</a:t>
            </a:r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85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Fluctuates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Very likely correlation between positivity and number of mosquitos</a:t>
            </a:r>
            <a:endParaRPr dirty="0"/>
          </a:p>
        </p:txBody>
      </p:sp>
      <p:pic>
        <p:nvPicPr>
          <p:cNvPr id="168" name="Google Shape;168;p29"/>
          <p:cNvPicPr preferRelativeResize="0"/>
          <p:nvPr/>
        </p:nvPicPr>
        <p:blipFill rotWithShape="1">
          <a:blip r:embed="rId3">
            <a:alphaModFix/>
          </a:blip>
          <a:srcRect l="-3390" r="3390"/>
          <a:stretch/>
        </p:blipFill>
        <p:spPr>
          <a:xfrm>
            <a:off x="4296975" y="1404497"/>
            <a:ext cx="4535325" cy="316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0927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>
            <a:spLocks noGrp="1"/>
          </p:cNvSpPr>
          <p:nvPr>
            <p:ph type="title"/>
          </p:nvPr>
        </p:nvSpPr>
        <p:spPr>
          <a:xfrm>
            <a:off x="64850" y="3940800"/>
            <a:ext cx="2016000" cy="7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2007~2021</a:t>
            </a:r>
            <a:endParaRPr/>
          </a:p>
        </p:txBody>
      </p:sp>
      <p:grpSp>
        <p:nvGrpSpPr>
          <p:cNvPr id="182" name="Google Shape;182;p31"/>
          <p:cNvGrpSpPr/>
          <p:nvPr/>
        </p:nvGrpSpPr>
        <p:grpSpPr>
          <a:xfrm>
            <a:off x="2080838" y="146125"/>
            <a:ext cx="7052688" cy="2274550"/>
            <a:chOff x="2080838" y="146125"/>
            <a:chExt cx="7052688" cy="2274550"/>
          </a:xfrm>
        </p:grpSpPr>
        <p:pic>
          <p:nvPicPr>
            <p:cNvPr id="183" name="Google Shape;183;p31"/>
            <p:cNvPicPr preferRelativeResize="0"/>
            <p:nvPr/>
          </p:nvPicPr>
          <p:blipFill rotWithShape="1">
            <a:blip r:embed="rId3">
              <a:alphaModFix/>
            </a:blip>
            <a:srcRect b="10168"/>
            <a:stretch/>
          </p:blipFill>
          <p:spPr>
            <a:xfrm>
              <a:off x="2080838" y="146125"/>
              <a:ext cx="7052676" cy="114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31"/>
            <p:cNvPicPr preferRelativeResize="0"/>
            <p:nvPr/>
          </p:nvPicPr>
          <p:blipFill rotWithShape="1">
            <a:blip r:embed="rId4">
              <a:alphaModFix/>
            </a:blip>
            <a:srcRect t="10168"/>
            <a:stretch/>
          </p:blipFill>
          <p:spPr>
            <a:xfrm>
              <a:off x="2080850" y="1272050"/>
              <a:ext cx="7052676" cy="11486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5" name="Google Shape;185;p31"/>
          <p:cNvGrpSpPr/>
          <p:nvPr/>
        </p:nvGrpSpPr>
        <p:grpSpPr>
          <a:xfrm>
            <a:off x="2392550" y="2512050"/>
            <a:ext cx="6751450" cy="2484100"/>
            <a:chOff x="2080850" y="2503525"/>
            <a:chExt cx="6751450" cy="2484100"/>
          </a:xfrm>
        </p:grpSpPr>
        <p:pic>
          <p:nvPicPr>
            <p:cNvPr id="186" name="Google Shape;186;p31"/>
            <p:cNvPicPr preferRelativeResize="0"/>
            <p:nvPr/>
          </p:nvPicPr>
          <p:blipFill rotWithShape="1">
            <a:blip r:embed="rId5">
              <a:alphaModFix/>
            </a:blip>
            <a:srcRect b="11016"/>
            <a:stretch/>
          </p:blipFill>
          <p:spPr>
            <a:xfrm>
              <a:off x="2080850" y="2503525"/>
              <a:ext cx="6751450" cy="1242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31"/>
            <p:cNvPicPr preferRelativeResize="0"/>
            <p:nvPr/>
          </p:nvPicPr>
          <p:blipFill rotWithShape="1">
            <a:blip r:embed="rId6">
              <a:alphaModFix/>
            </a:blip>
            <a:srcRect t="11016"/>
            <a:stretch/>
          </p:blipFill>
          <p:spPr>
            <a:xfrm>
              <a:off x="2080850" y="3745575"/>
              <a:ext cx="6751450" cy="1242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8" name="Google Shape;188;p31"/>
          <p:cNvSpPr txBox="1">
            <a:spLocks noGrp="1"/>
          </p:cNvSpPr>
          <p:nvPr>
            <p:ph type="body" idx="1"/>
          </p:nvPr>
        </p:nvSpPr>
        <p:spPr>
          <a:xfrm>
            <a:off x="106550" y="2711525"/>
            <a:ext cx="1932600" cy="12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A86E8"/>
                </a:solidFill>
              </a:rPr>
              <a:t>Blue: positivity</a:t>
            </a:r>
            <a:endParaRPr dirty="0">
              <a:solidFill>
                <a:srgbClr val="4A86E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Red: number of sample collected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89" name="Google Shape;189;p31"/>
          <p:cNvSpPr txBox="1"/>
          <p:nvPr/>
        </p:nvSpPr>
        <p:spPr>
          <a:xfrm>
            <a:off x="106550" y="281475"/>
            <a:ext cx="20160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EDA - kernel density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>
            <a:spLocks noGrp="1"/>
          </p:cNvSpPr>
          <p:nvPr>
            <p:ph type="title"/>
          </p:nvPr>
        </p:nvSpPr>
        <p:spPr>
          <a:xfrm>
            <a:off x="64850" y="3940800"/>
            <a:ext cx="2016000" cy="7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2007~2021</a:t>
            </a:r>
            <a:endParaRPr/>
          </a:p>
        </p:txBody>
      </p:sp>
      <p:sp>
        <p:nvSpPr>
          <p:cNvPr id="195" name="Google Shape;195;p32"/>
          <p:cNvSpPr txBox="1">
            <a:spLocks noGrp="1"/>
          </p:cNvSpPr>
          <p:nvPr>
            <p:ph type="body" idx="1"/>
          </p:nvPr>
        </p:nvSpPr>
        <p:spPr>
          <a:xfrm>
            <a:off x="106550" y="2711525"/>
            <a:ext cx="1932600" cy="12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Blue: positivity</a:t>
            </a:r>
            <a:endParaRPr>
              <a:solidFill>
                <a:srgbClr val="4A86E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FF0000"/>
                </a:solidFill>
              </a:rPr>
              <a:t>Red: number of sample collected</a:t>
            </a:r>
            <a:endParaRPr>
              <a:solidFill>
                <a:srgbClr val="FF0000"/>
              </a:solidFill>
            </a:endParaRPr>
          </a:p>
        </p:txBody>
      </p:sp>
      <p:grpSp>
        <p:nvGrpSpPr>
          <p:cNvPr id="196" name="Google Shape;196;p32"/>
          <p:cNvGrpSpPr/>
          <p:nvPr/>
        </p:nvGrpSpPr>
        <p:grpSpPr>
          <a:xfrm>
            <a:off x="2080838" y="146125"/>
            <a:ext cx="7052688" cy="2274550"/>
            <a:chOff x="2080838" y="146125"/>
            <a:chExt cx="7052688" cy="2274550"/>
          </a:xfrm>
        </p:grpSpPr>
        <p:pic>
          <p:nvPicPr>
            <p:cNvPr id="197" name="Google Shape;197;p32"/>
            <p:cNvPicPr preferRelativeResize="0"/>
            <p:nvPr/>
          </p:nvPicPr>
          <p:blipFill rotWithShape="1">
            <a:blip r:embed="rId3">
              <a:alphaModFix/>
            </a:blip>
            <a:srcRect b="10168"/>
            <a:stretch/>
          </p:blipFill>
          <p:spPr>
            <a:xfrm>
              <a:off x="2080838" y="146125"/>
              <a:ext cx="7052676" cy="114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32"/>
            <p:cNvPicPr preferRelativeResize="0"/>
            <p:nvPr/>
          </p:nvPicPr>
          <p:blipFill rotWithShape="1">
            <a:blip r:embed="rId4">
              <a:alphaModFix/>
            </a:blip>
            <a:srcRect t="10168"/>
            <a:stretch/>
          </p:blipFill>
          <p:spPr>
            <a:xfrm>
              <a:off x="2080850" y="1272050"/>
              <a:ext cx="7052676" cy="11486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9" name="Google Shape;199;p32"/>
          <p:cNvGrpSpPr/>
          <p:nvPr/>
        </p:nvGrpSpPr>
        <p:grpSpPr>
          <a:xfrm>
            <a:off x="2392550" y="2512050"/>
            <a:ext cx="6751450" cy="2484100"/>
            <a:chOff x="2080850" y="2503525"/>
            <a:chExt cx="6751450" cy="2484100"/>
          </a:xfrm>
        </p:grpSpPr>
        <p:pic>
          <p:nvPicPr>
            <p:cNvPr id="200" name="Google Shape;200;p32"/>
            <p:cNvPicPr preferRelativeResize="0"/>
            <p:nvPr/>
          </p:nvPicPr>
          <p:blipFill rotWithShape="1">
            <a:blip r:embed="rId5">
              <a:alphaModFix/>
            </a:blip>
            <a:srcRect b="11016"/>
            <a:stretch/>
          </p:blipFill>
          <p:spPr>
            <a:xfrm>
              <a:off x="2080850" y="2503525"/>
              <a:ext cx="6751450" cy="1242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32"/>
            <p:cNvPicPr preferRelativeResize="0"/>
            <p:nvPr/>
          </p:nvPicPr>
          <p:blipFill rotWithShape="1">
            <a:blip r:embed="rId6">
              <a:alphaModFix/>
            </a:blip>
            <a:srcRect t="11016"/>
            <a:stretch/>
          </p:blipFill>
          <p:spPr>
            <a:xfrm>
              <a:off x="2080850" y="3745575"/>
              <a:ext cx="6751450" cy="1242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2" name="Google Shape;202;p32"/>
          <p:cNvSpPr/>
          <p:nvPr/>
        </p:nvSpPr>
        <p:spPr>
          <a:xfrm>
            <a:off x="2268950" y="272950"/>
            <a:ext cx="887100" cy="2047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32"/>
          <p:cNvSpPr/>
          <p:nvPr/>
        </p:nvSpPr>
        <p:spPr>
          <a:xfrm>
            <a:off x="3156050" y="272950"/>
            <a:ext cx="887100" cy="2047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2"/>
          <p:cNvSpPr/>
          <p:nvPr/>
        </p:nvSpPr>
        <p:spPr>
          <a:xfrm>
            <a:off x="5450575" y="2730500"/>
            <a:ext cx="887100" cy="2047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2"/>
          <p:cNvSpPr/>
          <p:nvPr/>
        </p:nvSpPr>
        <p:spPr>
          <a:xfrm>
            <a:off x="5723525" y="272950"/>
            <a:ext cx="887100" cy="2047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body" idx="1"/>
          </p:nvPr>
        </p:nvSpPr>
        <p:spPr>
          <a:xfrm>
            <a:off x="106550" y="1274250"/>
            <a:ext cx="2016000" cy="12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Peaks in samples and cases are not often related in space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Spatial feature with geology component</a:t>
            </a:r>
            <a:endParaRPr dirty="0"/>
          </a:p>
        </p:txBody>
      </p:sp>
      <p:pic>
        <p:nvPicPr>
          <p:cNvPr id="269" name="Google Shape;2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5325" y="1117425"/>
            <a:ext cx="2506176" cy="336074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1CC2C7-AC35-8047-BB16-67128699F5D5}"/>
              </a:ext>
            </a:extLst>
          </p:cNvPr>
          <p:cNvSpPr txBox="1"/>
          <p:nvPr/>
        </p:nvSpPr>
        <p:spPr>
          <a:xfrm>
            <a:off x="311700" y="1076610"/>
            <a:ext cx="4572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dirty="0"/>
              <a:t>Distance to nearest：</a:t>
            </a:r>
          </a:p>
          <a:p>
            <a:pPr marL="342900" lvl="0" indent="-342900">
              <a:buAutoNum type="arabicPeriod"/>
            </a:pPr>
            <a:r>
              <a:rPr lang="en-US" dirty="0"/>
              <a:t>Parks</a:t>
            </a:r>
          </a:p>
          <a:p>
            <a:pPr marL="342900" lvl="0" indent="-342900">
              <a:buAutoNum type="arabicPeriod"/>
            </a:pPr>
            <a:r>
              <a:rPr lang="en-US" dirty="0"/>
              <a:t>Forests</a:t>
            </a:r>
          </a:p>
          <a:p>
            <a:pPr marL="342900" lvl="0" indent="-342900">
              <a:buAutoNum type="arabicPeriod"/>
            </a:pPr>
            <a:r>
              <a:rPr lang="en-US" dirty="0"/>
              <a:t>Water</a:t>
            </a:r>
          </a:p>
          <a:p>
            <a:pPr marL="342900" lvl="0" indent="-342900">
              <a:buAutoNum type="arabicPeriod"/>
            </a:pPr>
            <a:r>
              <a:rPr lang="en-US" dirty="0"/>
              <a:t>311 sanitation violation</a:t>
            </a:r>
          </a:p>
        </p:txBody>
      </p:sp>
      <p:sp>
        <p:nvSpPr>
          <p:cNvPr id="9" name="Google Shape;274;p36">
            <a:extLst>
              <a:ext uri="{FF2B5EF4-FFF2-40B4-BE49-F238E27FC236}">
                <a16:creationId xmlns:a16="http://schemas.microsoft.com/office/drawing/2014/main" id="{EA550CF6-796D-8C40-BDEF-39DF6C8B052F}"/>
              </a:ext>
            </a:extLst>
          </p:cNvPr>
          <p:cNvSpPr txBox="1">
            <a:spLocks/>
          </p:cNvSpPr>
          <p:nvPr/>
        </p:nvSpPr>
        <p:spPr>
          <a:xfrm>
            <a:off x="288761" y="251144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500" dirty="0"/>
              <a:t>Temperature &amp; precipitation</a:t>
            </a:r>
          </a:p>
        </p:txBody>
      </p:sp>
      <p:sp>
        <p:nvSpPr>
          <p:cNvPr id="10" name="Google Shape;275;p36">
            <a:extLst>
              <a:ext uri="{FF2B5EF4-FFF2-40B4-BE49-F238E27FC236}">
                <a16:creationId xmlns:a16="http://schemas.microsoft.com/office/drawing/2014/main" id="{3E1E5942-B0E0-9B47-A5DC-706FDDBE73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88761" y="2953611"/>
            <a:ext cx="8520600" cy="9356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42900">
              <a:lnSpc>
                <a:spcPct val="100000"/>
              </a:lnSpc>
              <a:buClr>
                <a:srgbClr val="000000"/>
              </a:buClr>
              <a:buSzPts val="1800"/>
              <a:buFont typeface="Arial"/>
              <a:buChar char="-"/>
            </a:pPr>
            <a:r>
              <a:rPr lang="en" sz="1400" dirty="0">
                <a:solidFill>
                  <a:srgbClr val="000000"/>
                </a:solidFill>
              </a:rPr>
              <a:t>NOAA weather data</a:t>
            </a:r>
            <a:endParaRPr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FD8FE-8338-2C4E-897C-9C94DFCD0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2DE25C-9E2C-1943-94C6-5D3C870F8C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No much </a:t>
            </a:r>
          </a:p>
          <a:p>
            <a:pPr marL="114300" indent="0">
              <a:buNone/>
            </a:pPr>
            <a:r>
              <a:rPr lang="en-US" dirty="0"/>
              <a:t>Multicollinearity </a:t>
            </a:r>
          </a:p>
        </p:txBody>
      </p:sp>
      <p:pic>
        <p:nvPicPr>
          <p:cNvPr id="5" name="Picture 4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F2872F1F-747A-1C4A-B2E7-3B07390AF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643" y="84166"/>
            <a:ext cx="4915522" cy="5143500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38A553C8-E078-2747-AFB7-0540A7D200FB}"/>
              </a:ext>
            </a:extLst>
          </p:cNvPr>
          <p:cNvSpPr/>
          <p:nvPr/>
        </p:nvSpPr>
        <p:spPr>
          <a:xfrm>
            <a:off x="4572001" y="1637211"/>
            <a:ext cx="239486" cy="129757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E21AE-B3A5-E64E-A69B-33CDEE32AC88}"/>
              </a:ext>
            </a:extLst>
          </p:cNvPr>
          <p:cNvSpPr txBox="1"/>
          <p:nvPr/>
        </p:nvSpPr>
        <p:spPr>
          <a:xfrm>
            <a:off x="3322940" y="2085584"/>
            <a:ext cx="1249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Weather type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0EA76C-A98D-2941-B1E5-BA3509E46D2B}"/>
              </a:ext>
            </a:extLst>
          </p:cNvPr>
          <p:cNvSpPr txBox="1"/>
          <p:nvPr/>
        </p:nvSpPr>
        <p:spPr>
          <a:xfrm>
            <a:off x="3105281" y="3771171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Species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96ADE3BE-25C8-3047-8C03-E2A77545BC79}"/>
              </a:ext>
            </a:extLst>
          </p:cNvPr>
          <p:cNvSpPr/>
          <p:nvPr/>
        </p:nvSpPr>
        <p:spPr>
          <a:xfrm>
            <a:off x="3951963" y="3422170"/>
            <a:ext cx="239486" cy="100578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FF99E866-5028-8045-85F2-5F230A8231FB}"/>
              </a:ext>
            </a:extLst>
          </p:cNvPr>
          <p:cNvSpPr/>
          <p:nvPr/>
        </p:nvSpPr>
        <p:spPr>
          <a:xfrm>
            <a:off x="4332514" y="3130244"/>
            <a:ext cx="239486" cy="2678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42991F-793C-F44F-9F02-2C771E99647C}"/>
              </a:ext>
            </a:extLst>
          </p:cNvPr>
          <p:cNvSpPr txBox="1"/>
          <p:nvPr/>
        </p:nvSpPr>
        <p:spPr>
          <a:xfrm>
            <a:off x="3105281" y="3087925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Temporal lag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C2B7ED9D-1F26-5A45-B385-7515D16AF6C7}"/>
              </a:ext>
            </a:extLst>
          </p:cNvPr>
          <p:cNvSpPr/>
          <p:nvPr/>
        </p:nvSpPr>
        <p:spPr>
          <a:xfrm>
            <a:off x="4444898" y="1204979"/>
            <a:ext cx="239486" cy="4109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71C37F-3EAD-AD44-BA95-4DB8488710B5}"/>
              </a:ext>
            </a:extLst>
          </p:cNvPr>
          <p:cNvSpPr txBox="1"/>
          <p:nvPr/>
        </p:nvSpPr>
        <p:spPr>
          <a:xfrm>
            <a:off x="3322940" y="1193923"/>
            <a:ext cx="1207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Temperature</a:t>
            </a:r>
          </a:p>
          <a:p>
            <a:r>
              <a:rPr lang="en-US" dirty="0"/>
              <a:t> precipitation</a:t>
            </a:r>
          </a:p>
        </p:txBody>
      </p:sp>
    </p:spTree>
    <p:extLst>
      <p:ext uri="{BB962C8B-B14F-4D97-AF65-F5344CB8AC3E}">
        <p14:creationId xmlns:p14="http://schemas.microsoft.com/office/powerpoint/2010/main" val="3971127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FE002-BB8B-8646-8C7D-3E385C71E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3F90A-25D5-8F43-8AA4-18D6455775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14CE61-744C-634F-9B69-0F225AB37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55" y="1126498"/>
            <a:ext cx="7442200" cy="24892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1519E71-4715-C440-A6E9-67E1A5737020}"/>
              </a:ext>
            </a:extLst>
          </p:cNvPr>
          <p:cNvSpPr/>
          <p:nvPr/>
        </p:nvSpPr>
        <p:spPr>
          <a:xfrm>
            <a:off x="4032800" y="2397075"/>
            <a:ext cx="3905855" cy="37926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633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6E2430-9265-A142-8EE2-8B8C5C40F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876" y="553703"/>
            <a:ext cx="5387244" cy="42083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C8CF86-6E80-7D4E-AC85-F84C28E2F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model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B200AAA-79D2-C54F-9154-AD5CA670F4BA}"/>
              </a:ext>
            </a:extLst>
          </p:cNvPr>
          <p:cNvSpPr/>
          <p:nvPr/>
        </p:nvSpPr>
        <p:spPr>
          <a:xfrm>
            <a:off x="3553692" y="1475509"/>
            <a:ext cx="4156363" cy="145473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3CF07A4-CEDA-7540-8097-835AF98B0723}"/>
              </a:ext>
            </a:extLst>
          </p:cNvPr>
          <p:cNvSpPr/>
          <p:nvPr/>
        </p:nvSpPr>
        <p:spPr>
          <a:xfrm>
            <a:off x="3543301" y="1880754"/>
            <a:ext cx="4156363" cy="145473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66F3F0-98ED-BE4D-BD3F-5948073F2055}"/>
              </a:ext>
            </a:extLst>
          </p:cNvPr>
          <p:cNvSpPr/>
          <p:nvPr/>
        </p:nvSpPr>
        <p:spPr>
          <a:xfrm>
            <a:off x="3532910" y="2161309"/>
            <a:ext cx="4156363" cy="145473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A78405D-BE56-0742-B11C-8C8E17B375BA}"/>
              </a:ext>
            </a:extLst>
          </p:cNvPr>
          <p:cNvSpPr/>
          <p:nvPr/>
        </p:nvSpPr>
        <p:spPr>
          <a:xfrm>
            <a:off x="3574473" y="3210791"/>
            <a:ext cx="4156363" cy="31172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A2F04D3-299C-7643-9A70-209635E87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High P-value:</a:t>
            </a:r>
          </a:p>
          <a:p>
            <a:r>
              <a:rPr lang="en-US" dirty="0"/>
              <a:t>Distance to Lake Michigan</a:t>
            </a:r>
          </a:p>
          <a:p>
            <a:r>
              <a:rPr lang="en-US" dirty="0"/>
              <a:t>Average wind speed</a:t>
            </a:r>
          </a:p>
          <a:p>
            <a:r>
              <a:rPr lang="en-US" dirty="0"/>
              <a:t>Average temperature</a:t>
            </a:r>
          </a:p>
          <a:p>
            <a:r>
              <a:rPr lang="en-US" dirty="0"/>
              <a:t>Temporal lag</a:t>
            </a:r>
          </a:p>
        </p:txBody>
      </p:sp>
    </p:spTree>
    <p:extLst>
      <p:ext uri="{BB962C8B-B14F-4D97-AF65-F5344CB8AC3E}">
        <p14:creationId xmlns:p14="http://schemas.microsoft.com/office/powerpoint/2010/main" val="1012922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6"/>
          <p:cNvSpPr txBox="1">
            <a:spLocks noGrp="1"/>
          </p:cNvSpPr>
          <p:nvPr>
            <p:ph type="title"/>
          </p:nvPr>
        </p:nvSpPr>
        <p:spPr>
          <a:xfrm>
            <a:off x="473202" y="479640"/>
            <a:ext cx="2571900" cy="12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None/>
            </a:pPr>
            <a:r>
              <a:rPr lang="en" sz="2900" dirty="0"/>
              <a:t>What is West Nile virus (WNV)</a:t>
            </a:r>
            <a:endParaRPr dirty="0"/>
          </a:p>
        </p:txBody>
      </p:sp>
      <p:sp>
        <p:nvSpPr>
          <p:cNvPr id="145" name="Google Shape;145;p26"/>
          <p:cNvSpPr txBox="1">
            <a:spLocks noGrp="1"/>
          </p:cNvSpPr>
          <p:nvPr>
            <p:ph type="body" idx="1"/>
          </p:nvPr>
        </p:nvSpPr>
        <p:spPr>
          <a:xfrm>
            <a:off x="473202" y="2105406"/>
            <a:ext cx="2571900" cy="1839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84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700" dirty="0"/>
              <a:t>I</a:t>
            </a:r>
            <a:r>
              <a:rPr lang="en" sz="1700" dirty="0"/>
              <a:t>t is the leading cause of mosquito-borne disease in U.S.</a:t>
            </a:r>
            <a:endParaRPr dirty="0"/>
          </a:p>
          <a:p>
            <a:pPr marL="177800" lvl="0" indent="-1841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700" dirty="0"/>
              <a:t>I</a:t>
            </a:r>
            <a:r>
              <a:rPr lang="en" sz="1700" dirty="0"/>
              <a:t>t spreads to people by the bite of an infected mosquito.</a:t>
            </a:r>
            <a:endParaRPr dirty="0"/>
          </a:p>
        </p:txBody>
      </p:sp>
      <p:pic>
        <p:nvPicPr>
          <p:cNvPr id="146" name="Google Shape;146;p26" descr="Transmission Cycle of West Nile Viru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0722" y="1096080"/>
            <a:ext cx="5177790" cy="2951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AF317-7239-DB41-8633-5FA083CDB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Support vector machine (SVM) classification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56EF4-1266-B248-98DB-63DAB9CC00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FCF287-C32D-DC45-8456-803783FE7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410" y="1428406"/>
            <a:ext cx="3740781" cy="8906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49C3F0-2423-8449-82A9-594AF6FB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09" y="1290440"/>
            <a:ext cx="4125191" cy="256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61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EF6D7-B7BB-434D-B3E7-B7C44D636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Support vector machine (SVM) classification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501441-53E8-E140-BA8E-EBBFC713F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806" y="2411843"/>
            <a:ext cx="3455555" cy="102235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E2B5E-6690-8641-A01A-F7575F876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873752"/>
          </a:xfrm>
        </p:spPr>
        <p:txBody>
          <a:bodyPr/>
          <a:lstStyle/>
          <a:p>
            <a:r>
              <a:rPr lang="en-US" dirty="0"/>
              <a:t>Low precision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FD8E37-B9D1-474B-A6F4-FF2A03FA6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924" y="2411843"/>
            <a:ext cx="2986798" cy="243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53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FC06D-323B-5843-8F59-8EEDBEB8B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Random forest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97DF5F-C665-BE43-83DE-83994FDC2E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low precision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A91660-72D0-7940-A27D-9896F8D47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725" y="1955800"/>
            <a:ext cx="2842477" cy="2353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ABEF53-7DAF-E543-B754-565F6640A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202" y="1955800"/>
            <a:ext cx="3943898" cy="118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956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143AC-0FA3-5844-B9A1-992370C89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42B5E5-5CDC-6C49-9FC9-B9BD15B2E2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Tune models</a:t>
            </a:r>
          </a:p>
          <a:p>
            <a:r>
              <a:rPr lang="en-US" dirty="0"/>
              <a:t>2. Add wind influences</a:t>
            </a:r>
          </a:p>
        </p:txBody>
      </p:sp>
    </p:spTree>
    <p:extLst>
      <p:ext uri="{BB962C8B-B14F-4D97-AF65-F5344CB8AC3E}">
        <p14:creationId xmlns:p14="http://schemas.microsoft.com/office/powerpoint/2010/main" val="3769903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dirty="0"/>
              <a:t>Spatial lag with wind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5" name="Google Shape;245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engineering: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/>
              <a:t>spatialLag1 = [ (Positivity * # Mosquito) * Speed * </a:t>
            </a:r>
            <a:r>
              <a:rPr lang="en" b="1" dirty="0" err="1"/>
              <a:t>cosθ</a:t>
            </a:r>
            <a:r>
              <a:rPr lang="en" b="1" dirty="0"/>
              <a:t> / Distance] + [….]</a:t>
            </a:r>
            <a:endParaRPr b="1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46" name="Google Shape;246;p34"/>
          <p:cNvSpPr txBox="1"/>
          <p:nvPr/>
        </p:nvSpPr>
        <p:spPr>
          <a:xfrm>
            <a:off x="1919225" y="2660575"/>
            <a:ext cx="2158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a upwind trap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(from the last collecting time)</a:t>
            </a:r>
            <a:endParaRPr dirty="0"/>
          </a:p>
        </p:txBody>
      </p:sp>
      <p:cxnSp>
        <p:nvCxnSpPr>
          <p:cNvPr id="247" name="Google Shape;247;p34"/>
          <p:cNvCxnSpPr>
            <a:stCxn id="246" idx="0"/>
          </p:cNvCxnSpPr>
          <p:nvPr/>
        </p:nvCxnSpPr>
        <p:spPr>
          <a:xfrm rot="10800000">
            <a:off x="2631425" y="1970275"/>
            <a:ext cx="366900" cy="69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8" name="Google Shape;248;p34"/>
          <p:cNvCxnSpPr>
            <a:stCxn id="246" idx="0"/>
          </p:cNvCxnSpPr>
          <p:nvPr/>
        </p:nvCxnSpPr>
        <p:spPr>
          <a:xfrm rot="10800000" flipH="1">
            <a:off x="2998325" y="1978975"/>
            <a:ext cx="486300" cy="68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49" name="Google Shape;249;p34"/>
          <p:cNvGrpSpPr/>
          <p:nvPr/>
        </p:nvGrpSpPr>
        <p:grpSpPr>
          <a:xfrm>
            <a:off x="6968900" y="1953325"/>
            <a:ext cx="1620900" cy="1153500"/>
            <a:chOff x="6243875" y="1987450"/>
            <a:chExt cx="1620900" cy="1153500"/>
          </a:xfrm>
        </p:grpSpPr>
        <p:sp>
          <p:nvSpPr>
            <p:cNvPr id="250" name="Google Shape;250;p34"/>
            <p:cNvSpPr txBox="1"/>
            <p:nvPr/>
          </p:nvSpPr>
          <p:spPr>
            <a:xfrm>
              <a:off x="6243875" y="2525350"/>
              <a:ext cx="1620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(Same as other upwind trap)</a:t>
              </a:r>
              <a:endParaRPr/>
            </a:p>
          </p:txBody>
        </p:sp>
        <p:cxnSp>
          <p:nvCxnSpPr>
            <p:cNvPr id="251" name="Google Shape;251;p34"/>
            <p:cNvCxnSpPr>
              <a:stCxn id="250" idx="0"/>
            </p:cNvCxnSpPr>
            <p:nvPr/>
          </p:nvCxnSpPr>
          <p:spPr>
            <a:xfrm rot="10800000" flipH="1">
              <a:off x="7054325" y="1987450"/>
              <a:ext cx="238800" cy="53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52" name="Google Shape;252;p34"/>
          <p:cNvGrpSpPr/>
          <p:nvPr/>
        </p:nvGrpSpPr>
        <p:grpSpPr>
          <a:xfrm>
            <a:off x="4247565" y="1970494"/>
            <a:ext cx="2610552" cy="1141161"/>
            <a:chOff x="5578525" y="1995850"/>
            <a:chExt cx="2124300" cy="1149900"/>
          </a:xfrm>
        </p:grpSpPr>
        <p:sp>
          <p:nvSpPr>
            <p:cNvPr id="253" name="Google Shape;253;p34"/>
            <p:cNvSpPr txBox="1"/>
            <p:nvPr/>
          </p:nvSpPr>
          <p:spPr>
            <a:xfrm>
              <a:off x="5578525" y="2525350"/>
              <a:ext cx="2124300" cy="62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The component vector of wind in the direction of traps</a:t>
              </a:r>
              <a:endParaRPr/>
            </a:p>
          </p:txBody>
        </p:sp>
        <p:cxnSp>
          <p:nvCxnSpPr>
            <p:cNvPr id="254" name="Google Shape;254;p34"/>
            <p:cNvCxnSpPr>
              <a:stCxn id="253" idx="0"/>
            </p:cNvCxnSpPr>
            <p:nvPr/>
          </p:nvCxnSpPr>
          <p:spPr>
            <a:xfrm rot="10800000" flipH="1">
              <a:off x="6640675" y="1995850"/>
              <a:ext cx="361200" cy="529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55" name="Google Shape;255;p34"/>
          <p:cNvGrpSpPr/>
          <p:nvPr/>
        </p:nvGrpSpPr>
        <p:grpSpPr>
          <a:xfrm>
            <a:off x="4865851" y="3423155"/>
            <a:ext cx="1400086" cy="1021020"/>
            <a:chOff x="4630639" y="3423155"/>
            <a:chExt cx="1400086" cy="1021020"/>
          </a:xfrm>
        </p:grpSpPr>
        <p:sp>
          <p:nvSpPr>
            <p:cNvPr id="256" name="Google Shape;256;p34"/>
            <p:cNvSpPr/>
            <p:nvPr/>
          </p:nvSpPr>
          <p:spPr>
            <a:xfrm>
              <a:off x="5919725" y="3898150"/>
              <a:ext cx="111000" cy="111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4759675" y="4333175"/>
              <a:ext cx="111000" cy="111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8" name="Google Shape;258;p34"/>
            <p:cNvCxnSpPr>
              <a:stCxn id="257" idx="7"/>
            </p:cNvCxnSpPr>
            <p:nvPr/>
          </p:nvCxnSpPr>
          <p:spPr>
            <a:xfrm rot="10800000" flipH="1">
              <a:off x="4854419" y="3770131"/>
              <a:ext cx="476700" cy="57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59" name="Google Shape;259;p34"/>
            <p:cNvCxnSpPr>
              <a:stCxn id="257" idx="6"/>
              <a:endCxn id="256" idx="2"/>
            </p:cNvCxnSpPr>
            <p:nvPr/>
          </p:nvCxnSpPr>
          <p:spPr>
            <a:xfrm rot="10800000" flipH="1">
              <a:off x="4870675" y="3953675"/>
              <a:ext cx="1049100" cy="435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Dot"/>
              <a:round/>
              <a:headEnd type="none" w="med" len="med"/>
              <a:tailEnd type="none" w="med" len="med"/>
            </a:ln>
          </p:spPr>
        </p:cxnSp>
        <p:cxnSp>
          <p:nvCxnSpPr>
            <p:cNvPr id="260" name="Google Shape;260;p34"/>
            <p:cNvCxnSpPr/>
            <p:nvPr/>
          </p:nvCxnSpPr>
          <p:spPr>
            <a:xfrm>
              <a:off x="5322625" y="3778725"/>
              <a:ext cx="179100" cy="36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61" name="Google Shape;261;p34"/>
            <p:cNvCxnSpPr>
              <a:stCxn id="257" idx="6"/>
            </p:cNvCxnSpPr>
            <p:nvPr/>
          </p:nvCxnSpPr>
          <p:spPr>
            <a:xfrm rot="10800000" flipH="1">
              <a:off x="4870675" y="4119875"/>
              <a:ext cx="622500" cy="2688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62" name="Google Shape;262;p34"/>
            <p:cNvSpPr txBox="1"/>
            <p:nvPr/>
          </p:nvSpPr>
          <p:spPr>
            <a:xfrm rot="-2932456">
              <a:off x="4657269" y="3627778"/>
              <a:ext cx="725240" cy="4001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wind</a:t>
              </a: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99425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8F158-ACDB-CD4E-A0CB-5F109C1B1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Spatial lag with wind (next step)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D2599-8090-4E42-A472-BC84E80281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Feature engineering:</a:t>
            </a:r>
          </a:p>
          <a:p>
            <a:pPr marL="0" lvl="0" indent="0">
              <a:spcBef>
                <a:spcPts val="1200"/>
              </a:spcBef>
              <a:buNone/>
            </a:pPr>
            <a:r>
              <a:rPr lang="en-US" b="1" dirty="0"/>
              <a:t>spatialLag1 = [ (Positivity * # Mosquito) * Speed </a:t>
            </a:r>
            <a:r>
              <a:rPr lang="el-GR" b="1" dirty="0"/>
              <a:t>/ </a:t>
            </a:r>
            <a:r>
              <a:rPr lang="en-US" b="1" dirty="0"/>
              <a:t>Distance] + [….]</a:t>
            </a:r>
          </a:p>
          <a:p>
            <a:pPr marL="0" lvl="0" indent="0">
              <a:spcBef>
                <a:spcPts val="1200"/>
              </a:spcBef>
              <a:buNone/>
            </a:pPr>
            <a:endParaRPr lang="en-US" dirty="0"/>
          </a:p>
          <a:p>
            <a:pPr marL="0" lvl="0" indent="0">
              <a:spcBef>
                <a:spcPts val="1200"/>
              </a:spcBef>
              <a:buNone/>
            </a:pPr>
            <a:r>
              <a:rPr lang="en-US" dirty="0"/>
              <a:t>-  Wind directions simplified as eight compass points: N, NE, E, SE, S, SW, W, NW.</a:t>
            </a:r>
          </a:p>
          <a:p>
            <a:pPr marL="0" lv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68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C0D22-9D29-1643-8A2A-968F0A9BD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9AA45-CE4F-4F45-9961-6D0C1FB9EE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05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7"/>
          <p:cNvSpPr txBox="1">
            <a:spLocks noGrp="1"/>
          </p:cNvSpPr>
          <p:nvPr>
            <p:ph type="title"/>
          </p:nvPr>
        </p:nvSpPr>
        <p:spPr>
          <a:xfrm>
            <a:off x="363000" y="390150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Calibri"/>
              <a:buNone/>
            </a:pPr>
            <a:r>
              <a:rPr lang="en" sz="3000" dirty="0"/>
              <a:t>Research question</a:t>
            </a:r>
            <a:endParaRPr sz="30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B4C399B-75F6-DE4D-97E5-16029D111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389" y="0"/>
            <a:ext cx="225511" cy="22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5" name="Google Shape;153;p27">
            <a:extLst>
              <a:ext uri="{FF2B5EF4-FFF2-40B4-BE49-F238E27FC236}">
                <a16:creationId xmlns:a16="http://schemas.microsoft.com/office/drawing/2014/main" id="{B72F4C0C-F5D4-10A0-002D-E6D0B1BECB25}"/>
              </a:ext>
            </a:extLst>
          </p:cNvPr>
          <p:cNvGraphicFramePr/>
          <p:nvPr/>
        </p:nvGraphicFramePr>
        <p:xfrm>
          <a:off x="628650" y="1447038"/>
          <a:ext cx="7886700" cy="318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EAA85-2151-164C-9A15-A0B6C5AC3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buSzPts val="4100"/>
            </a:pPr>
            <a:r>
              <a:rPr lang="en-US" sz="3000" dirty="0"/>
              <a:t>How is the data created?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52A175-1D15-2642-B465-CCCE9DA93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22474" y="3239589"/>
            <a:ext cx="2809826" cy="1522676"/>
          </a:xfrm>
        </p:spPr>
        <p:txBody>
          <a:bodyPr>
            <a:normAutofit fontScale="70000" lnSpcReduction="20000"/>
          </a:bodyPr>
          <a:lstStyle/>
          <a:p>
            <a:pPr marL="0" lvl="0" indent="0">
              <a:buSzPts val="1700"/>
              <a:buNone/>
            </a:pPr>
            <a:r>
              <a:rPr lang="en-US" sz="1700" dirty="0"/>
              <a:t>mosquitos in traps</a:t>
            </a:r>
            <a:endParaRPr lang="en-US" dirty="0"/>
          </a:p>
          <a:p>
            <a:pPr marL="520700" lvl="1" indent="-184150">
              <a:spcBef>
                <a:spcPts val="400"/>
              </a:spcBef>
              <a:buSzPts val="1700"/>
              <a:buChar char="•"/>
            </a:pPr>
            <a:r>
              <a:rPr lang="en-US" sz="1700" dirty="0"/>
              <a:t>Time</a:t>
            </a:r>
            <a:endParaRPr lang="en-US" dirty="0"/>
          </a:p>
          <a:p>
            <a:pPr marL="520700" lvl="1" indent="-184150">
              <a:spcBef>
                <a:spcPts val="400"/>
              </a:spcBef>
              <a:buSzPts val="1700"/>
              <a:buChar char="•"/>
            </a:pPr>
            <a:r>
              <a:rPr lang="en-US" sz="1700" dirty="0"/>
              <a:t>Location</a:t>
            </a:r>
            <a:endParaRPr lang="en-US" dirty="0"/>
          </a:p>
          <a:p>
            <a:pPr marL="520700" lvl="1" indent="-184150">
              <a:spcBef>
                <a:spcPts val="400"/>
              </a:spcBef>
              <a:buSzPts val="1700"/>
              <a:buChar char="•"/>
            </a:pPr>
            <a:r>
              <a:rPr lang="en-US" sz="1700" dirty="0"/>
              <a:t>Mosquitoes:</a:t>
            </a:r>
            <a:endParaRPr lang="en-US" dirty="0"/>
          </a:p>
          <a:p>
            <a:pPr marL="863600" lvl="2" indent="-184150">
              <a:spcBef>
                <a:spcPts val="400"/>
              </a:spcBef>
              <a:buSzPts val="1700"/>
              <a:buChar char="•"/>
            </a:pPr>
            <a:r>
              <a:rPr lang="en-US" sz="1700" dirty="0"/>
              <a:t>numbers</a:t>
            </a:r>
            <a:endParaRPr lang="en-US" dirty="0"/>
          </a:p>
          <a:p>
            <a:pPr marL="863600" lvl="2" indent="-184150">
              <a:spcBef>
                <a:spcPts val="400"/>
              </a:spcBef>
              <a:buSzPts val="1700"/>
              <a:buChar char="•"/>
            </a:pPr>
            <a:r>
              <a:rPr lang="en-US" sz="1700" dirty="0"/>
              <a:t>Species</a:t>
            </a:r>
            <a:endParaRPr lang="en-US" dirty="0"/>
          </a:p>
          <a:p>
            <a:pPr marL="863600" lvl="2" indent="-184150">
              <a:spcBef>
                <a:spcPts val="400"/>
              </a:spcBef>
              <a:buSzPts val="1700"/>
              <a:buChar char="•"/>
            </a:pPr>
            <a:r>
              <a:rPr lang="en-US" sz="1700" dirty="0"/>
              <a:t>Whether or not WNV is present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3E10ABE-581D-A44A-81C5-A48FC2728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896" y="1219470"/>
            <a:ext cx="2396105" cy="1916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14;p33">
            <a:extLst>
              <a:ext uri="{FF2B5EF4-FFF2-40B4-BE49-F238E27FC236}">
                <a16:creationId xmlns:a16="http://schemas.microsoft.com/office/drawing/2014/main" id="{599F42A9-BE09-A24A-98B7-2220A1553E7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383"/>
          <a:stretch/>
        </p:blipFill>
        <p:spPr>
          <a:xfrm>
            <a:off x="208602" y="1152475"/>
            <a:ext cx="2809826" cy="3099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45ED016-3E5E-BD49-8898-83B372E9E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526" y="1182596"/>
            <a:ext cx="2660030" cy="219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DD6527A-6826-A74A-9298-72CD4205EC06}"/>
              </a:ext>
            </a:extLst>
          </p:cNvPr>
          <p:cNvCxnSpPr>
            <a:cxnSpLocks/>
          </p:cNvCxnSpPr>
          <p:nvPr/>
        </p:nvCxnSpPr>
        <p:spPr>
          <a:xfrm>
            <a:off x="1613515" y="1907177"/>
            <a:ext cx="2838026" cy="0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  <a:effectLst>
            <a:outerShdw blurRad="50800" dist="50800" dir="5400000" sx="90410" sy="9041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C82781C-2871-924E-A60D-F3D50B4D9CE5}"/>
              </a:ext>
            </a:extLst>
          </p:cNvPr>
          <p:cNvCxnSpPr>
            <a:cxnSpLocks/>
          </p:cNvCxnSpPr>
          <p:nvPr/>
        </p:nvCxnSpPr>
        <p:spPr>
          <a:xfrm>
            <a:off x="5022921" y="2808514"/>
            <a:ext cx="1508011" cy="0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  <a:effectLst>
            <a:outerShdw blurRad="50800" dist="50800" dir="5400000" sx="90410" sy="9041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719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5ACE9-E60A-7F45-98B9-427CAE07B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in the dataset?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C261C-E598-9845-B01D-32E2EEF72F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SzPts val="1700"/>
              <a:buNone/>
            </a:pPr>
            <a:r>
              <a:rPr lang="en-US" sz="1700" dirty="0"/>
              <a:t>mosquitos in traps</a:t>
            </a:r>
            <a:endParaRPr lang="en-US" dirty="0"/>
          </a:p>
          <a:p>
            <a:pPr marL="520700" lvl="1" indent="-184150">
              <a:spcBef>
                <a:spcPts val="400"/>
              </a:spcBef>
              <a:buSzPts val="1700"/>
              <a:buChar char="•"/>
            </a:pPr>
            <a:r>
              <a:rPr lang="en-US" sz="1700" dirty="0"/>
              <a:t>Time</a:t>
            </a:r>
            <a:endParaRPr lang="en-US" dirty="0"/>
          </a:p>
          <a:p>
            <a:pPr marL="520700" lvl="1" indent="-184150">
              <a:spcBef>
                <a:spcPts val="400"/>
              </a:spcBef>
              <a:buSzPts val="1700"/>
              <a:buChar char="•"/>
            </a:pPr>
            <a:r>
              <a:rPr lang="en-US" sz="1700" dirty="0"/>
              <a:t>Location</a:t>
            </a:r>
            <a:endParaRPr lang="en-US" dirty="0"/>
          </a:p>
          <a:p>
            <a:pPr marL="520700" lvl="1" indent="-184150">
              <a:spcBef>
                <a:spcPts val="400"/>
              </a:spcBef>
              <a:buSzPts val="1700"/>
              <a:buChar char="•"/>
            </a:pPr>
            <a:r>
              <a:rPr lang="en-US" sz="1700" dirty="0"/>
              <a:t>Mosquitoes in the pool :</a:t>
            </a:r>
            <a:endParaRPr lang="en-US" dirty="0"/>
          </a:p>
          <a:p>
            <a:pPr marL="863600" lvl="2" indent="-184150">
              <a:spcBef>
                <a:spcPts val="400"/>
              </a:spcBef>
              <a:buSzPts val="1700"/>
              <a:buChar char="•"/>
            </a:pPr>
            <a:r>
              <a:rPr lang="en-US" sz="1700" dirty="0"/>
              <a:t>Numbers of mosquitoes</a:t>
            </a:r>
            <a:endParaRPr lang="en-US" dirty="0"/>
          </a:p>
          <a:p>
            <a:pPr marL="863600" lvl="2" indent="-184150">
              <a:spcBef>
                <a:spcPts val="400"/>
              </a:spcBef>
              <a:buSzPts val="1700"/>
              <a:buChar char="•"/>
            </a:pPr>
            <a:r>
              <a:rPr lang="en-US" sz="1700" dirty="0"/>
              <a:t>Species </a:t>
            </a:r>
            <a:r>
              <a:rPr lang="en-US" sz="1600" dirty="0"/>
              <a:t>of mosquitoes </a:t>
            </a:r>
            <a:endParaRPr lang="en-US" dirty="0"/>
          </a:p>
          <a:p>
            <a:pPr marL="863600" lvl="2" indent="-184150">
              <a:spcBef>
                <a:spcPts val="400"/>
              </a:spcBef>
              <a:buSzPts val="1700"/>
              <a:buChar char="•"/>
            </a:pPr>
            <a:r>
              <a:rPr lang="en-US" sz="1700" dirty="0"/>
              <a:t>Positivity result of the pool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190D13A-0DB4-294D-B5A4-3D5D1B82C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389" y="0"/>
            <a:ext cx="225511" cy="22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051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28C6D-9DCB-F041-BD68-5FC3490EE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Overall positive pools by week of years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B98222-4670-8E40-B874-157D0725A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4226092"/>
            <a:ext cx="8520600" cy="619039"/>
          </a:xfrm>
        </p:spPr>
        <p:txBody>
          <a:bodyPr>
            <a:normAutofit/>
          </a:bodyPr>
          <a:lstStyle/>
          <a:p>
            <a:r>
              <a:rPr lang="en-US" dirty="0"/>
              <a:t>1. periodic </a:t>
            </a:r>
            <a:r>
              <a:rPr lang="en-US" altLang="zh-CN" dirty="0"/>
              <a:t>pattern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3BECB4-08B3-C546-BD01-CC4834337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93" y="1152475"/>
            <a:ext cx="8704613" cy="307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831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>
              <a:buSzPct val="39285"/>
            </a:pPr>
            <a:r>
              <a:rPr lang="en" dirty="0"/>
              <a:t>EDA - seasonality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4" name="Google Shape;174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Both peak in July and August</a:t>
            </a:r>
            <a:endParaRPr dirty="0"/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325" y="2025537"/>
            <a:ext cx="3788250" cy="29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3950" y="2025525"/>
            <a:ext cx="3788250" cy="28575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2088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28C6D-9DCB-F041-BD68-5FC3490EE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Overall positive pools by week of years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B98222-4670-8E40-B874-157D0725A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4226092"/>
            <a:ext cx="8520600" cy="619039"/>
          </a:xfrm>
        </p:spPr>
        <p:txBody>
          <a:bodyPr>
            <a:normAutofit/>
          </a:bodyPr>
          <a:lstStyle/>
          <a:p>
            <a:r>
              <a:rPr lang="en-US" dirty="0"/>
              <a:t>1. periodic </a:t>
            </a:r>
            <a:r>
              <a:rPr lang="en-US" altLang="zh-CN" dirty="0"/>
              <a:t>pattern   2. Peaks of 7-day average go up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3BECB4-08B3-C546-BD01-CC4834337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93" y="1152475"/>
            <a:ext cx="8704613" cy="307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58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62961-13B2-F443-8D6B-75ADE94A6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Number of traps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A19C6-EEBA-8541-A029-5A90E0A3F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F09A63-9D8A-6E48-ACA6-9593A7BF42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219"/>
          <a:stretch/>
        </p:blipFill>
        <p:spPr>
          <a:xfrm>
            <a:off x="183881" y="1777382"/>
            <a:ext cx="4103882" cy="2432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CA59DB-7E3B-534D-B330-99018C801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110" y="1777382"/>
            <a:ext cx="4353843" cy="27090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FABFAA-AD07-AF43-9721-0C116FDAC2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173"/>
          <a:stretch/>
        </p:blipFill>
        <p:spPr>
          <a:xfrm>
            <a:off x="133590" y="4200178"/>
            <a:ext cx="4135319" cy="19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43548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</TotalTime>
  <Words>427</Words>
  <Application>Microsoft Macintosh PowerPoint</Application>
  <PresentationFormat>On-screen Show (16:9)</PresentationFormat>
  <Paragraphs>99</Paragraphs>
  <Slides>26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Simple Light</vt:lpstr>
      <vt:lpstr>Office Theme</vt:lpstr>
      <vt:lpstr>Prediction of mosquitos with West Nile Virus</vt:lpstr>
      <vt:lpstr>What is West Nile virus (WNV)</vt:lpstr>
      <vt:lpstr>Research question</vt:lpstr>
      <vt:lpstr>How is the data created?</vt:lpstr>
      <vt:lpstr>What is in the dataset?</vt:lpstr>
      <vt:lpstr>Overall positive pools by week of years</vt:lpstr>
      <vt:lpstr>EDA - seasonality </vt:lpstr>
      <vt:lpstr>Overall positive pools by week of years</vt:lpstr>
      <vt:lpstr>Number of traps </vt:lpstr>
      <vt:lpstr>Selection bias? </vt:lpstr>
      <vt:lpstr>Trap types</vt:lpstr>
      <vt:lpstr>Selection bias</vt:lpstr>
      <vt:lpstr>EDA - cases over years</vt:lpstr>
      <vt:lpstr>2007~2021</vt:lpstr>
      <vt:lpstr>2007~2021</vt:lpstr>
      <vt:lpstr>Spatial feature with geology component</vt:lpstr>
      <vt:lpstr>Model</vt:lpstr>
      <vt:lpstr>Logistic model</vt:lpstr>
      <vt:lpstr>Logistic model</vt:lpstr>
      <vt:lpstr>Support vector machine (SVM) classification </vt:lpstr>
      <vt:lpstr>Support vector machine (SVM) classification </vt:lpstr>
      <vt:lpstr>Random forest classification</vt:lpstr>
      <vt:lpstr>Next steps</vt:lpstr>
      <vt:lpstr>Spatial lag with wind </vt:lpstr>
      <vt:lpstr>Spatial lag with wind (next step)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Prediction of mosquitos with West Nile Virus</dc:title>
  <cp:lastModifiedBy>Yao, Hanpu</cp:lastModifiedBy>
  <cp:revision>4</cp:revision>
  <dcterms:modified xsi:type="dcterms:W3CDTF">2022-04-22T12:08:01Z</dcterms:modified>
</cp:coreProperties>
</file>